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470" r:id="rId12"/>
    <p:sldId id="473" r:id="rId13"/>
    <p:sldId id="471" r:id="rId14"/>
    <p:sldId id="474" r:id="rId15"/>
    <p:sldId id="478" r:id="rId16"/>
    <p:sldId id="396" r:id="rId17"/>
    <p:sldId id="475" r:id="rId18"/>
    <p:sldId id="477" r:id="rId19"/>
    <p:sldId id="476" r:id="rId20"/>
    <p:sldId id="409" r:id="rId21"/>
    <p:sldId id="398" r:id="rId22"/>
    <p:sldId id="480" r:id="rId23"/>
    <p:sldId id="469" r:id="rId24"/>
    <p:sldId id="479" r:id="rId25"/>
    <p:sldId id="468" r:id="rId26"/>
    <p:sldId id="364" r:id="rId27"/>
    <p:sldId id="377" r:id="rId28"/>
    <p:sldId id="302" r:id="rId29"/>
    <p:sldId id="335" r:id="rId30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5"/>
    <p:restoredTop sz="97030"/>
  </p:normalViewPr>
  <p:slideViewPr>
    <p:cSldViewPr>
      <p:cViewPr varScale="1">
        <p:scale>
          <a:sx n="209" d="100"/>
          <a:sy n="209" d="100"/>
        </p:scale>
        <p:origin x="192" y="3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4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12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Gradient boosting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Gradient boosting</a:t>
            </a:r>
            <a:br>
              <a:rPr lang="en-US" dirty="0"/>
            </a:br>
            <a:br>
              <a:rPr lang="en-US" dirty="0"/>
            </a:br>
            <a:r>
              <a:rPr lang="ru-RU" sz="3200" dirty="0"/>
              <a:t>идея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9685-B50A-204E-9954-8694A6CC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D1D66-0E28-D54B-8976-48D245B5B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9" y="1200150"/>
            <a:ext cx="7950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EA5C2-64F5-DC4B-A1B7-58A58689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0" y="895350"/>
            <a:ext cx="730601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1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B8E2-3D51-BE44-BF02-785CC901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– </a:t>
            </a:r>
            <a:r>
              <a:rPr lang="ru-RU" dirty="0"/>
              <a:t>Последовательное улучшение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BC3938-2419-1E46-9A5A-DFDAD3A4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25190"/>
            <a:ext cx="5138941" cy="31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CE78-6E50-0148-BA9E-074ABC41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- </a:t>
            </a:r>
            <a:r>
              <a:rPr lang="en-US" dirty="0"/>
              <a:t>AdaBoost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6F0A7-6EA2-7B43-A080-A29A525202B8}"/>
                  </a:ext>
                </a:extLst>
              </p:cNvPr>
              <p:cNvSpPr txBox="1"/>
              <p:nvPr/>
            </p:nvSpPr>
            <p:spPr>
              <a:xfrm>
                <a:off x="500550" y="1123950"/>
                <a:ext cx="8414850" cy="398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последовательное приближение решения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- </a:t>
                </a:r>
                <a:r>
                  <a:rPr lang="ru-RU" dirty="0"/>
                  <a:t>функция потерь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Построим </a:t>
                </a:r>
                <a:r>
                  <a:rPr lang="ru-RU" b="1" dirty="0">
                    <a:solidFill>
                      <a:srgbClr val="0070C0"/>
                    </a:solidFill>
                  </a:rPr>
                  <a:t>первое</a:t>
                </a:r>
                <a:r>
                  <a:rPr lang="ru-RU" dirty="0"/>
                  <a:t> приближение: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ru-RU" dirty="0"/>
                  <a:t> </a:t>
                </a:r>
                <a:r>
                  <a:rPr lang="ru-RU" b="1" dirty="0"/>
                  <a:t>на исходных </a:t>
                </a:r>
                <a:r>
                  <a:rPr lang="ru-RU" dirty="0"/>
                  <a:t>данных и вычислим ошибки: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;</a:t>
                </a:r>
                <a:endParaRPr lang="en-U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ru-RU" b="0" dirty="0"/>
                  <a:t>Построим </a:t>
                </a:r>
                <a:r>
                  <a:rPr lang="ru-RU" b="1" dirty="0">
                    <a:solidFill>
                      <a:srgbClr val="00B050"/>
                    </a:solidFill>
                  </a:rPr>
                  <a:t>второе</a:t>
                </a:r>
                <a:r>
                  <a:rPr lang="ru-RU" b="0" dirty="0"/>
                  <a:t> приближение </a:t>
                </a:r>
                <a:r>
                  <a:rPr lang="ru-RU" b="1" dirty="0">
                    <a:solidFill>
                      <a:srgbClr val="0070C0"/>
                    </a:solidFill>
                  </a:rPr>
                  <a:t>на ошибках первого</a:t>
                </a:r>
                <a:r>
                  <a:rPr lang="ru-RU" b="0" dirty="0"/>
                  <a:t>: </a:t>
                </a:r>
                <a:br>
                  <a:rPr lang="ru-RU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ru-RU" dirty="0"/>
                  <a:t> и вычислим его ошибки: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;</a:t>
                </a:r>
                <a:endParaRPr lang="en-U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…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Приближение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на ошибках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ℬ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;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6F0A7-6EA2-7B43-A080-A29A52520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123950"/>
                <a:ext cx="8414850" cy="3984360"/>
              </a:xfrm>
              <a:prstGeom prst="rect">
                <a:avLst/>
              </a:prstGeom>
              <a:blipFill>
                <a:blip r:embed="rId2"/>
                <a:stretch>
                  <a:fillRect l="-452" t="-635" r="-90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E95ABA-351C-134D-B98F-F25A6A8B4A24}"/>
              </a:ext>
            </a:extLst>
          </p:cNvPr>
          <p:cNvSpPr/>
          <p:nvPr/>
        </p:nvSpPr>
        <p:spPr>
          <a:xfrm>
            <a:off x="2971800" y="2343150"/>
            <a:ext cx="17526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D517ED-05FF-9040-AF8C-BE088DF9367E}"/>
              </a:ext>
            </a:extLst>
          </p:cNvPr>
          <p:cNvSpPr/>
          <p:nvPr/>
        </p:nvSpPr>
        <p:spPr>
          <a:xfrm>
            <a:off x="2743200" y="3181350"/>
            <a:ext cx="228600" cy="3048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A9FB80-D176-3540-8B38-145841EBB875}"/>
              </a:ext>
            </a:extLst>
          </p:cNvPr>
          <p:cNvSpPr/>
          <p:nvPr/>
        </p:nvSpPr>
        <p:spPr>
          <a:xfrm>
            <a:off x="6096000" y="3181350"/>
            <a:ext cx="1752600" cy="304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9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53FD-DE65-4D4F-9D5F-79B9C424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ru-RU" dirty="0" err="1"/>
              <a:t>бустинга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80885-670E-4D48-A810-3FD1157993B3}"/>
              </a:ext>
            </a:extLst>
          </p:cNvPr>
          <p:cNvSpPr txBox="1"/>
          <p:nvPr/>
        </p:nvSpPr>
        <p:spPr>
          <a:xfrm>
            <a:off x="457200" y="1123950"/>
            <a:ext cx="85205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 err="1">
                <a:effectLst/>
                <a:latin typeface="SFSO1200"/>
              </a:rPr>
              <a:t>Бустинг</a:t>
            </a:r>
            <a:r>
              <a:rPr lang="ru-RU" sz="1800" dirty="0">
                <a:effectLst/>
                <a:latin typeface="SFSO1200"/>
              </a:rPr>
              <a:t> </a:t>
            </a:r>
            <a:r>
              <a:rPr lang="ru-RU" sz="1800" dirty="0">
                <a:effectLst/>
                <a:latin typeface="SFSI1200"/>
              </a:rPr>
              <a:t>- итерационный алгоритм, реализующий «</a:t>
            </a:r>
            <a:r>
              <a:rPr lang="ru-RU" sz="1800" dirty="0">
                <a:effectLst/>
                <a:latin typeface="SFSO1200"/>
              </a:rPr>
              <a:t>сильный»</a:t>
            </a:r>
            <a:r>
              <a:rPr lang="ru-RU" sz="1800" dirty="0">
                <a:effectLst/>
                <a:latin typeface="SFSI1200"/>
              </a:rPr>
              <a:t> классификатор, который позволяет добиться произвольно малой ошибки обучения на основе композиции «</a:t>
            </a:r>
            <a:r>
              <a:rPr lang="ru-RU" sz="1800" dirty="0">
                <a:effectLst/>
                <a:latin typeface="SFSO1200"/>
              </a:rPr>
              <a:t>слабых</a:t>
            </a:r>
            <a:r>
              <a:rPr lang="ru-RU" sz="1800" dirty="0">
                <a:effectLst/>
                <a:latin typeface="SFSI1200"/>
              </a:rPr>
              <a:t>» классификаторов, кажды</a:t>
            </a:r>
            <a:r>
              <a:rPr lang="ru-RU" dirty="0">
                <a:latin typeface="SFSI1200"/>
              </a:rPr>
              <a:t>й</a:t>
            </a:r>
            <a:r>
              <a:rPr lang="ru-RU" sz="1800" dirty="0">
                <a:effectLst/>
                <a:latin typeface="SFSI1200"/>
              </a:rPr>
              <a:t> из которых немного лучше, чем просто угадывание. </a:t>
            </a:r>
            <a:endParaRPr lang="en-US" sz="1800" dirty="0">
              <a:effectLst/>
              <a:latin typeface="SFSI1200"/>
            </a:endParaRPr>
          </a:p>
          <a:p>
            <a:pPr>
              <a:spcAft>
                <a:spcPts val="1200"/>
              </a:spcAft>
            </a:pPr>
            <a:r>
              <a:rPr lang="ru-RU" sz="1800" dirty="0">
                <a:effectLst/>
                <a:latin typeface="SFSS1200"/>
              </a:rPr>
              <a:t>Базовые классификаторы должны быть слабыми, из сильных хорошую композицию не построить («бритва Оккама») </a:t>
            </a:r>
            <a:endParaRPr lang="ru-RU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SFSS1095"/>
              </a:rPr>
              <a:t>сильный классификатор, давая нулевую ошибку на обучающих данных, не адаптируется и композиция будет состоять из одного классификатора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SFSS1095"/>
              </a:rPr>
              <a:t>один, даже сильный, классификатор может дать «плохое» предсказание на данных тестирования, давая «хорошие» результаты на обучающих данных.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67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2643BA-A9A6-BC40-9E6A-6DD333058F8D}"/>
              </a:ext>
            </a:extLst>
          </p:cNvPr>
          <p:cNvGrpSpPr/>
          <p:nvPr/>
        </p:nvGrpSpPr>
        <p:grpSpPr>
          <a:xfrm>
            <a:off x="381000" y="1047750"/>
            <a:ext cx="5105400" cy="3729682"/>
            <a:chOff x="1219200" y="1123950"/>
            <a:chExt cx="4724400" cy="37296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3173A2-C31D-454C-91C1-1AABFA9A0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8" t="24000" r="29125"/>
            <a:stretch/>
          </p:blipFill>
          <p:spPr>
            <a:xfrm>
              <a:off x="1524000" y="1123950"/>
              <a:ext cx="4419600" cy="34988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2B6687-4CF0-0D46-939E-DE1E70F806BF}"/>
                    </a:ext>
                  </a:extLst>
                </p:cNvPr>
                <p:cNvSpPr txBox="1"/>
                <p:nvPr/>
              </p:nvSpPr>
              <p:spPr>
                <a:xfrm>
                  <a:off x="1219200" y="1448998"/>
                  <a:ext cx="4444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2B6687-4CF0-0D46-939E-DE1E70F8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1448998"/>
                  <a:ext cx="44448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D2ED84-AE55-1540-9668-C511BFF99EE5}"/>
                    </a:ext>
                  </a:extLst>
                </p:cNvPr>
                <p:cNvSpPr txBox="1"/>
                <p:nvPr/>
              </p:nvSpPr>
              <p:spPr>
                <a:xfrm>
                  <a:off x="5105400" y="4391967"/>
                  <a:ext cx="4444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D2ED84-AE55-1540-9668-C511BFF99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4391967"/>
                  <a:ext cx="44448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CC3D7F-95A0-2745-8274-A9DDFC53F951}"/>
              </a:ext>
            </a:extLst>
          </p:cNvPr>
          <p:cNvSpPr txBox="1"/>
          <p:nvPr/>
        </p:nvSpPr>
        <p:spPr>
          <a:xfrm>
            <a:off x="4648199" y="1446456"/>
            <a:ext cx="43729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Строим алгоритмы последовательно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Каждый следующий строится на ошибках предыдущего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Решение принимается методом взвешенного голосования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3F5E5-A7DD-BF44-BE76-EC356A99B7FE}"/>
              </a:ext>
            </a:extLst>
          </p:cNvPr>
          <p:cNvSpPr txBox="1"/>
          <p:nvPr/>
        </p:nvSpPr>
        <p:spPr>
          <a:xfrm>
            <a:off x="3733800" y="1058362"/>
            <a:ext cx="528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ru-RU" b="1" dirty="0"/>
              <a:t> над решающими деревьями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41E3-7F1F-9D4C-967E-6311ED07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градиентного </a:t>
            </a:r>
            <a:r>
              <a:rPr lang="ru-RU" dirty="0" err="1"/>
              <a:t>бустинга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32127-174C-E94D-85EB-AF2AA0A4C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47749"/>
            <a:ext cx="5334000" cy="38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5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41E3-7F1F-9D4C-967E-6311ED07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градиентного </a:t>
            </a:r>
            <a:r>
              <a:rPr lang="ru-RU" dirty="0" err="1"/>
              <a:t>бустинга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B99CE-703E-4040-BCB5-C6648018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90608"/>
            <a:ext cx="6502400" cy="181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128D3-47EF-7E48-8B27-0CD5868CEBA6}"/>
              </a:ext>
            </a:extLst>
          </p:cNvPr>
          <p:cNvSpPr txBox="1"/>
          <p:nvPr/>
        </p:nvSpPr>
        <p:spPr>
          <a:xfrm>
            <a:off x="304800" y="19139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Первый шаг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EDDD8-371A-9848-9CC6-7D529627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20222"/>
            <a:ext cx="6413500" cy="179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5B76A-6A8B-B849-ADCA-423FF631D70C}"/>
              </a:ext>
            </a:extLst>
          </p:cNvPr>
          <p:cNvSpPr txBox="1"/>
          <p:nvPr/>
        </p:nvSpPr>
        <p:spPr>
          <a:xfrm>
            <a:off x="304800" y="3930906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Второй шаг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41E3-7F1F-9D4C-967E-6311ED07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градиентного </a:t>
            </a:r>
            <a:r>
              <a:rPr lang="ru-RU" dirty="0" err="1"/>
              <a:t>бустинга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F0C7C1-CFC3-1D46-ABCF-A2CF6268D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7750"/>
            <a:ext cx="7315200" cy="3917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48D262-D98C-3D44-9C15-EFFD45EA6A86}"/>
              </a:ext>
            </a:extLst>
          </p:cNvPr>
          <p:cNvSpPr txBox="1"/>
          <p:nvPr/>
        </p:nvSpPr>
        <p:spPr>
          <a:xfrm>
            <a:off x="304800" y="191399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Третий шаг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F6F82-5B68-2A45-A97C-46CEEF2D91E2}"/>
              </a:ext>
            </a:extLst>
          </p:cNvPr>
          <p:cNvSpPr txBox="1"/>
          <p:nvPr/>
        </p:nvSpPr>
        <p:spPr>
          <a:xfrm>
            <a:off x="304800" y="393090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11-й шаг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53ADF-C7E2-7844-BAA1-9F6B4C749CFC}"/>
              </a:ext>
            </a:extLst>
          </p:cNvPr>
          <p:cNvSpPr txBox="1"/>
          <p:nvPr/>
        </p:nvSpPr>
        <p:spPr>
          <a:xfrm>
            <a:off x="401279" y="28895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1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AdaBoost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D5F7-B52A-834B-A19A-5A9527D71EF8}"/>
              </a:ext>
            </a:extLst>
          </p:cNvPr>
          <p:cNvSpPr txBox="1"/>
          <p:nvPr/>
        </p:nvSpPr>
        <p:spPr>
          <a:xfrm>
            <a:off x="6339891" y="1182927"/>
            <a:ext cx="268125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Слишком эффективные или сложные классификаторы могут привести к переобучению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Чрезмерная чувствительность к выбросам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Громоздкие композиции из сотен алгоритмов не интерпретируемы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Требуются достаточно большие обучающие выборки </a:t>
            </a:r>
            <a:endParaRPr lang="en-US" sz="1200" dirty="0">
              <a:solidFill>
                <a:srgbClr val="C0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Не удается строить короткие композиции из «сильных» алгоритмов типа </a:t>
            </a:r>
            <a:r>
              <a:rPr lang="en-US" sz="1200" dirty="0">
                <a:solidFill>
                  <a:srgbClr val="C00000"/>
                </a:solidFill>
              </a:rPr>
              <a:t>SVM (</a:t>
            </a:r>
            <a:r>
              <a:rPr lang="ru-RU" sz="1200" dirty="0">
                <a:solidFill>
                  <a:srgbClr val="C00000"/>
                </a:solidFill>
              </a:rPr>
              <a:t>только длинные из слабых)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C00000"/>
                </a:solidFill>
              </a:rPr>
              <a:t>Слишком “слабые” слабые классификаторы плохо работают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322532" y="1025746"/>
            <a:ext cx="2573068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Эффективный с вычислительной точки зрения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Позволяет решать сложные задачи, которые плохо решаются отдельными алгоритмами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Простой с точки зрения программирования Только один параметр настройки - число итераций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Не требует априорной информации о слабом классификаторе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Обеспечивает во многих случаях высокую точность прогнозирования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58D40"/>
                </a:solidFill>
              </a:rPr>
              <a:t>Прост для модификаций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347807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787506" y="3010905"/>
            <a:ext cx="1689494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454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Современные реализации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64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Реализации </a:t>
            </a:r>
            <a:r>
              <a:rPr lang="ru-RU" dirty="0" err="1"/>
              <a:t>бустинга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AF1A9-6149-154C-8669-5112647A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76350"/>
            <a:ext cx="1625600" cy="584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F38796-3866-EC4D-86DA-9C4154EE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087" y="2348454"/>
            <a:ext cx="2698226" cy="61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6CDD9-9453-3A49-A9A5-BEE2B100C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81859"/>
            <a:ext cx="2438400" cy="938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B2466-AD7A-5A4D-9D7F-84E46D48D5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38"/>
          <a:stretch/>
        </p:blipFill>
        <p:spPr>
          <a:xfrm>
            <a:off x="2819400" y="3548653"/>
            <a:ext cx="3132871" cy="10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6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&amp; </a:t>
            </a:r>
            <a:r>
              <a:rPr lang="en-US" dirty="0" err="1"/>
              <a:t>LightGBM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936EBA-DDA8-4749-94D7-54A58BA33B1C}"/>
              </a:ext>
            </a:extLst>
          </p:cNvPr>
          <p:cNvGrpSpPr/>
          <p:nvPr/>
        </p:nvGrpSpPr>
        <p:grpSpPr>
          <a:xfrm>
            <a:off x="990600" y="1123950"/>
            <a:ext cx="4267200" cy="1650097"/>
            <a:chOff x="762000" y="1200150"/>
            <a:chExt cx="4267200" cy="16500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D0F810-8622-3841-98C0-221B44E4D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2" t="21636" r="36559" b="53064"/>
            <a:stretch/>
          </p:blipFill>
          <p:spPr>
            <a:xfrm>
              <a:off x="838200" y="1545900"/>
              <a:ext cx="4191000" cy="13043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49D108-59CF-E442-A1BB-7D49EB19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200150"/>
              <a:ext cx="967285" cy="37221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69C65-1D5A-084D-B08D-AD2B4F18A8E2}"/>
              </a:ext>
            </a:extLst>
          </p:cNvPr>
          <p:cNvGrpSpPr/>
          <p:nvPr/>
        </p:nvGrpSpPr>
        <p:grpSpPr>
          <a:xfrm>
            <a:off x="2286000" y="3176092"/>
            <a:ext cx="4724400" cy="1636684"/>
            <a:chOff x="3657600" y="3297267"/>
            <a:chExt cx="4724400" cy="1636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1E10D7-C9A7-F549-BDB3-B977C1711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8" t="56021" r="36558" b="17375"/>
            <a:stretch/>
          </p:blipFill>
          <p:spPr>
            <a:xfrm>
              <a:off x="3657600" y="3562350"/>
              <a:ext cx="4724400" cy="137160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B93F23-C4C6-4141-9A8B-4998BDD0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1800" y="3297267"/>
              <a:ext cx="1171313" cy="265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20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8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26</a:t>
            </a:r>
            <a:r>
              <a:rPr lang="en-US" sz="1800" dirty="0"/>
              <a:t>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Метод опорных векторов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Gradient boosting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Вводный урок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0004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67395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621792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90969" y="1599534"/>
            <a:ext cx="240405" cy="4087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50562" y="1839941"/>
            <a:ext cx="714322" cy="401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17051" y="2073451"/>
            <a:ext cx="1188239" cy="4087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523" y="2543979"/>
            <a:ext cx="2136073" cy="4155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2224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174205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8774" y="40534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09570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7571" y="4127861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16400" y="2774103"/>
            <a:ext cx="2609990" cy="4292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441" y="3011061"/>
            <a:ext cx="3083907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147875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190316" y="2300186"/>
            <a:ext cx="1662156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39029" y="2307417"/>
            <a:ext cx="3556275" cy="564297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Градиентный </a:t>
            </a: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бустинг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над деревьями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Гиперпараметры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H="1" flipV="1">
            <a:off x="739029" y="2589566"/>
            <a:ext cx="1210" cy="663282"/>
          </a:xfrm>
          <a:prstGeom prst="curvedConnector3">
            <a:avLst>
              <a:gd name="adj1" fmla="val -188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LightGBM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CatBoost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Последовательное улучшение</a:t>
            </a: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39029" y="1926286"/>
            <a:ext cx="1210" cy="663280"/>
          </a:xfrm>
          <a:prstGeom prst="curvedConnector3">
            <a:avLst>
              <a:gd name="adj1" fmla="val 189925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применения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4168776535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метод градиентного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бустинга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 применять современные библиотеки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092894784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применять методы градиентного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бустинга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особенности 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14311</TotalTime>
  <Words>733</Words>
  <Application>Microsoft Macintosh PowerPoint</Application>
  <PresentationFormat>On-screen Show (16:9)</PresentationFormat>
  <Paragraphs>162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AkayaTelivigala</vt:lpstr>
      <vt:lpstr>Arial</vt:lpstr>
      <vt:lpstr>Bradley Hand</vt:lpstr>
      <vt:lpstr>Calibri</vt:lpstr>
      <vt:lpstr>Cambria Math</vt:lpstr>
      <vt:lpstr>Google Sans</vt:lpstr>
      <vt:lpstr>Helvetica Neue</vt:lpstr>
      <vt:lpstr>roboto</vt:lpstr>
      <vt:lpstr>roboto</vt:lpstr>
      <vt:lpstr>SFSI1200</vt:lpstr>
      <vt:lpstr>SFSO1200</vt:lpstr>
      <vt:lpstr>SFSS1095</vt:lpstr>
      <vt:lpstr>SFSS1200</vt:lpstr>
      <vt:lpstr>Office Theme</vt:lpstr>
      <vt:lpstr>ML Professional Gradient boosting</vt:lpstr>
      <vt:lpstr>Проверить, идет ли запись</vt:lpstr>
      <vt:lpstr>ML Professional Gradient boosting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Gradient boosting  идея </vt:lpstr>
      <vt:lpstr>Bagging vs Boosting</vt:lpstr>
      <vt:lpstr>PowerPoint Presentation</vt:lpstr>
      <vt:lpstr>AdaBoost – Последовательное улучшение</vt:lpstr>
      <vt:lpstr>Алгоритм - AdaBoost</vt:lpstr>
      <vt:lpstr>Особенности бустинга</vt:lpstr>
      <vt:lpstr>Gradient boosting</vt:lpstr>
      <vt:lpstr>Пример работы градиентного бустинга</vt:lpstr>
      <vt:lpstr>Пример работы градиентного бустинга</vt:lpstr>
      <vt:lpstr>Пример работы градиентного бустинга</vt:lpstr>
      <vt:lpstr>AdaBoost – достоинства и недостатки</vt:lpstr>
      <vt:lpstr>Вопросы?</vt:lpstr>
      <vt:lpstr>Современные реализации</vt:lpstr>
      <vt:lpstr>Реализации бустинга</vt:lpstr>
      <vt:lpstr>XGBoost &amp; LightGBM</vt:lpstr>
      <vt:lpstr>Практика</vt:lpstr>
      <vt:lpstr>Вопросы?</vt:lpstr>
      <vt:lpstr>Рефлексия</vt:lpstr>
      <vt:lpstr>Заполните, пожалуйста, опрос о занятии по ссылке в чате</vt:lpstr>
      <vt:lpstr>Приходите на следующие вебинары 26.01 – Метод опорных векторов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150</cp:revision>
  <dcterms:created xsi:type="dcterms:W3CDTF">2023-10-10T14:19:39Z</dcterms:created>
  <dcterms:modified xsi:type="dcterms:W3CDTF">2024-01-24T17:18:07Z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